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6187" r:id="rId1"/>
  </p:sldMasterIdLst>
  <p:notesMasterIdLst>
    <p:notesMasterId r:id="rId14"/>
  </p:notesMasterIdLst>
  <p:sldIdLst>
    <p:sldId id="425" r:id="rId2"/>
    <p:sldId id="434" r:id="rId3"/>
    <p:sldId id="527" r:id="rId4"/>
    <p:sldId id="544" r:id="rId5"/>
    <p:sldId id="542" r:id="rId6"/>
    <p:sldId id="529" r:id="rId7"/>
    <p:sldId id="531" r:id="rId8"/>
    <p:sldId id="536" r:id="rId9"/>
    <p:sldId id="545" r:id="rId10"/>
    <p:sldId id="543" r:id="rId11"/>
    <p:sldId id="533" r:id="rId12"/>
    <p:sldId id="535" r:id="rId1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6B531"/>
    <a:srgbClr val="43661C"/>
    <a:srgbClr val="11EF4B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14" autoAdjust="0"/>
    <p:restoredTop sz="90592" autoAdjust="0"/>
  </p:normalViewPr>
  <p:slideViewPr>
    <p:cSldViewPr>
      <p:cViewPr>
        <p:scale>
          <a:sx n="80" d="100"/>
          <a:sy n="80" d="100"/>
        </p:scale>
        <p:origin x="-448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932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154AB60-702F-45C4-A68C-5C2EAFB2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14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3" charset="-128"/>
        <a:cs typeface="ＭＳ Ｐゴシック" pitchFamily="3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9050C-4270-44D4-933A-E68A67E6996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n-US" sz="1700" dirty="0" smtClean="0">
                <a:latin typeface="Arial" pitchFamily="34" charset="0"/>
                <a:ea typeface="ＭＳ Ｐゴシック" pitchFamily="34" charset="-128"/>
              </a:rPr>
              <a:t>I will take a couple of minutes to make you aware of one such developments in eBook space called EPUB,. </a:t>
            </a:r>
          </a:p>
          <a:p>
            <a:pPr lvl="1" eaLnBrk="1" hangingPunct="1"/>
            <a:r>
              <a:rPr lang="en-US" sz="1700" dirty="0" smtClean="0">
                <a:latin typeface="Arial" pitchFamily="34" charset="0"/>
                <a:ea typeface="ＭＳ Ｐゴシック" pitchFamily="34" charset="-128"/>
              </a:rPr>
              <a:t>We will also discuss the value of a Standardized format as well as recent news providing strong indications about commitment to eBook space from Significant Players in eBook Industry.  </a:t>
            </a:r>
          </a:p>
          <a:p>
            <a:pPr lvl="1" eaLnBrk="1" hangingPunct="1"/>
            <a:endParaRPr lang="en-US" sz="17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n-US" sz="1700" dirty="0" smtClean="0">
                <a:latin typeface="Arial" pitchFamily="34" charset="0"/>
                <a:ea typeface="ＭＳ Ｐゴシック" pitchFamily="34" charset="-128"/>
              </a:rPr>
              <a:t>The International Digital Publishing Forum is focused on the helping to grow the Digital Publishing Space and has created and maintains EPUB the eBook standard for Digital Reflowable text.</a:t>
            </a:r>
          </a:p>
          <a:p>
            <a:pPr lvl="1"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Right now, EPUB is going through an adoption phase happening on a variety of fronts.</a:t>
            </a:r>
          </a:p>
          <a:p>
            <a:pPr lvl="1" eaLnBrk="1" hangingPunct="1"/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Publishers, Software Developers, Distributors, Device Manufactures, Digital Rights Management Companies, are all planning forward </a:t>
            </a:r>
            <a:br>
              <a:rPr lang="en-US" sz="16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with a strong reliance on EPUB. </a:t>
            </a:r>
          </a:p>
          <a:p>
            <a:pPr lvl="1"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sz="16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B60-702F-45C4-A68C-5C2EAFB28D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dt" sz="quarter" idx="1"/>
          </p:nvPr>
        </p:nvSpPr>
        <p:spPr>
          <a:noFill/>
          <a:ln w="25400"/>
        </p:spPr>
        <p:txBody>
          <a:bodyPr lIns="95560" tIns="47780" rIns="95560" bIns="47780"/>
          <a:lstStyle/>
          <a:p>
            <a:fld id="{13915FAA-1576-4112-A567-EF3B54494B1D}" type="datetime8"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pPr/>
              <a:t>2/15/11 06:54</a:t>
            </a:fld>
            <a:endParaRPr lang="en-US" smtClean="0">
              <a:solidFill>
                <a:srgbClr val="43412C"/>
              </a:solidFill>
              <a:latin typeface="Hoefler Text" charset="0"/>
              <a:ea typeface="ＭＳ Ｐゴシック" pitchFamily="34" charset="-128"/>
            </a:endParaRPr>
          </a:p>
        </p:txBody>
      </p:sp>
      <p:sp>
        <p:nvSpPr>
          <p:cNvPr id="26627" name="Rectangle 6"/>
          <p:cNvSpPr>
            <a:spLocks noGrp="1"/>
          </p:cNvSpPr>
          <p:nvPr>
            <p:ph type="ftr" sz="quarter" idx="4"/>
          </p:nvPr>
        </p:nvSpPr>
        <p:spPr>
          <a:noFill/>
          <a:ln w="25400"/>
        </p:spPr>
        <p:txBody>
          <a:bodyPr lIns="95560" tIns="47780" rIns="95560" bIns="47780"/>
          <a:lstStyle/>
          <a:p>
            <a:r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t>grisham\Management Presentation\15 Management Presentation.ppt</a:t>
            </a:r>
          </a:p>
        </p:txBody>
      </p:sp>
      <p:sp>
        <p:nvSpPr>
          <p:cNvPr id="26628" name="Rectangle 7"/>
          <p:cNvSpPr>
            <a:spLocks noGrp="1"/>
          </p:cNvSpPr>
          <p:nvPr>
            <p:ph type="sldNum" sz="quarter" idx="5"/>
          </p:nvPr>
        </p:nvSpPr>
        <p:spPr>
          <a:noFill/>
          <a:ln w="25400"/>
        </p:spPr>
        <p:txBody>
          <a:bodyPr lIns="95560" tIns="47780" rIns="95560" bIns="47780"/>
          <a:lstStyle/>
          <a:p>
            <a:fld id="{7BE4EBE5-52FB-4877-A724-10708EC334F5}" type="slidenum">
              <a:rPr lang="en-US" smtClean="0">
                <a:solidFill>
                  <a:srgbClr val="43412C"/>
                </a:solidFill>
                <a:latin typeface="Hoefler Text" charset="0"/>
              </a:rPr>
              <a:pPr/>
              <a:t>11</a:t>
            </a:fld>
            <a:endParaRPr lang="en-US" smtClean="0">
              <a:solidFill>
                <a:srgbClr val="43412C"/>
              </a:solidFill>
              <a:latin typeface="Hoefler Text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38125" indent="-238125"/>
            <a:endParaRPr lang="en-US" smtClean="0">
              <a:latin typeface="Hoefler Text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dt" sz="quarter" idx="1"/>
          </p:nvPr>
        </p:nvSpPr>
        <p:spPr>
          <a:noFill/>
          <a:ln w="25400"/>
        </p:spPr>
        <p:txBody>
          <a:bodyPr lIns="95560" tIns="47780" rIns="95560" bIns="47780"/>
          <a:lstStyle/>
          <a:p>
            <a:fld id="{4BD19D3B-4C9C-48E9-A7D0-D0CCDA2DB004}" type="datetime8"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pPr/>
              <a:t>2/15/11 06:54</a:t>
            </a:fld>
            <a:endParaRPr lang="en-US" smtClean="0">
              <a:solidFill>
                <a:srgbClr val="43412C"/>
              </a:solidFill>
              <a:latin typeface="Hoefler Text" charset="0"/>
              <a:ea typeface="ＭＳ Ｐゴシック" pitchFamily="34" charset="-128"/>
            </a:endParaRPr>
          </a:p>
        </p:txBody>
      </p:sp>
      <p:sp>
        <p:nvSpPr>
          <p:cNvPr id="27651" name="Rectangle 6"/>
          <p:cNvSpPr>
            <a:spLocks noGrp="1"/>
          </p:cNvSpPr>
          <p:nvPr>
            <p:ph type="ftr" sz="quarter" idx="4"/>
          </p:nvPr>
        </p:nvSpPr>
        <p:spPr>
          <a:noFill/>
          <a:ln w="25400"/>
        </p:spPr>
        <p:txBody>
          <a:bodyPr lIns="95560" tIns="47780" rIns="95560" bIns="47780"/>
          <a:lstStyle/>
          <a:p>
            <a:r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t>grisham\Management Presentation\15 Management Presentation.ppt</a:t>
            </a:r>
          </a:p>
        </p:txBody>
      </p:sp>
      <p:sp>
        <p:nvSpPr>
          <p:cNvPr id="27652" name="Rectangle 7"/>
          <p:cNvSpPr>
            <a:spLocks noGrp="1"/>
          </p:cNvSpPr>
          <p:nvPr>
            <p:ph type="sldNum" sz="quarter" idx="5"/>
          </p:nvPr>
        </p:nvSpPr>
        <p:spPr>
          <a:noFill/>
          <a:ln w="25400"/>
        </p:spPr>
        <p:txBody>
          <a:bodyPr lIns="95560" tIns="47780" rIns="95560" bIns="47780"/>
          <a:lstStyle/>
          <a:p>
            <a:fld id="{E499E2C9-EC1D-4339-8775-02184DE37D48}" type="slidenum">
              <a:rPr lang="en-US" smtClean="0">
                <a:solidFill>
                  <a:srgbClr val="43412C"/>
                </a:solidFill>
                <a:latin typeface="Hoefler Text" charset="0"/>
              </a:rPr>
              <a:pPr/>
              <a:t>12</a:t>
            </a:fld>
            <a:endParaRPr lang="en-US" smtClean="0">
              <a:solidFill>
                <a:srgbClr val="43412C"/>
              </a:solidFill>
              <a:latin typeface="Hoefler Text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38125" indent="-238125"/>
            <a:endParaRPr lang="en-US" dirty="0" smtClean="0">
              <a:latin typeface="Hoefler Text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89035-FE18-4FC2-8AA4-664D221B54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2100" smtClean="0">
                <a:latin typeface="Arial" pitchFamily="34" charset="0"/>
                <a:ea typeface="ＭＳ Ｐゴシック" pitchFamily="34" charset="-128"/>
              </a:rPr>
              <a:t>publishers, nonprofits, and HW/SW/ services providers</a:t>
            </a:r>
            <a:endParaRPr lang="en-US" sz="2100" smtClean="0">
              <a:latin typeface="Book Antiqua" pitchFamily="18" charset="0"/>
              <a:ea typeface="ＭＳ Ｐゴシック" pitchFamily="34" charset="-128"/>
            </a:endParaRPr>
          </a:p>
          <a:p>
            <a:pPr eaLnBrk="1" hangingPunct="1"/>
            <a:endParaRPr lang="en-US" sz="21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sz="1600" b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2FCF3-32C9-436C-B798-5ECB082A5D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700" smtClean="0">
              <a:solidFill>
                <a:srgbClr val="FF0000"/>
              </a:solidFill>
              <a:latin typeface="Book Antiqua" pitchFamily="18" charset="0"/>
              <a:ea typeface="ＭＳ Ｐゴシック" pitchFamily="34" charset="-128"/>
            </a:endParaRPr>
          </a:p>
          <a:p>
            <a:pPr eaLnBrk="1" hangingPunct="1"/>
            <a:endParaRPr lang="en-US" sz="1600" b="1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dt" sz="quarter" idx="1"/>
          </p:nvPr>
        </p:nvSpPr>
        <p:spPr>
          <a:noFill/>
          <a:ln w="25400"/>
        </p:spPr>
        <p:txBody>
          <a:bodyPr/>
          <a:lstStyle/>
          <a:p>
            <a:pPr defTabSz="966788"/>
            <a:fld id="{F4E63E42-D366-4B39-B245-927548FB54B1}" type="datetime8"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pPr defTabSz="966788"/>
              <a:t>2/15/11 06:54</a:t>
            </a:fld>
            <a:endParaRPr lang="en-US" smtClean="0">
              <a:solidFill>
                <a:srgbClr val="43412C"/>
              </a:solidFill>
              <a:latin typeface="Hoefler Text" charset="0"/>
              <a:ea typeface="ＭＳ Ｐゴシック" pitchFamily="34" charset="-128"/>
            </a:endParaRPr>
          </a:p>
        </p:txBody>
      </p:sp>
      <p:sp>
        <p:nvSpPr>
          <p:cNvPr id="25603" name="Rectangle 6"/>
          <p:cNvSpPr>
            <a:spLocks noGrp="1"/>
          </p:cNvSpPr>
          <p:nvPr>
            <p:ph type="ftr" sz="quarter" idx="4"/>
          </p:nvPr>
        </p:nvSpPr>
        <p:spPr>
          <a:noFill/>
          <a:ln w="25400"/>
        </p:spPr>
        <p:txBody>
          <a:bodyPr/>
          <a:lstStyle/>
          <a:p>
            <a:pPr defTabSz="966788"/>
            <a:r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t>grisham\Management Presentation\15 Management Presentation.ppt</a:t>
            </a:r>
          </a:p>
        </p:txBody>
      </p:sp>
      <p:sp>
        <p:nvSpPr>
          <p:cNvPr id="25604" name="Rectangle 7"/>
          <p:cNvSpPr>
            <a:spLocks noGrp="1"/>
          </p:cNvSpPr>
          <p:nvPr>
            <p:ph type="sldNum" sz="quarter" idx="5"/>
          </p:nvPr>
        </p:nvSpPr>
        <p:spPr>
          <a:noFill/>
          <a:ln w="25400"/>
        </p:spPr>
        <p:txBody>
          <a:bodyPr/>
          <a:lstStyle/>
          <a:p>
            <a:pPr defTabSz="966788"/>
            <a:fld id="{BA05EB10-7A40-48CF-883E-B72900298175}" type="slidenum">
              <a:rPr lang="en-US" smtClean="0">
                <a:solidFill>
                  <a:srgbClr val="43412C"/>
                </a:solidFill>
                <a:latin typeface="Hoefler Text" charset="0"/>
              </a:rPr>
              <a:pPr defTabSz="966788"/>
              <a:t>4</a:t>
            </a:fld>
            <a:endParaRPr lang="en-US" smtClean="0">
              <a:solidFill>
                <a:srgbClr val="43412C"/>
              </a:solidFill>
              <a:latin typeface="Hoefler Text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Hoefler Text" charset="0"/>
              <a:ea typeface="ＭＳ Ｐゴシック" pitchFamily="34" charset="-128"/>
            </a:endParaRPr>
          </a:p>
          <a:p>
            <a:endParaRPr lang="en-US" dirty="0" smtClean="0">
              <a:latin typeface="Hoefler Text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Success with EPUB has been fantastic but we knew we needed to take it further…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14881-EDBF-4FCE-BCF7-A28515D1032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 lIns="95392" tIns="47876" rIns="95392" bIns="47876"/>
          <a:lstStyle/>
          <a:p>
            <a:fld id="{801DD71F-63A4-4A7B-86E7-3F53659DA452}" type="datetime1"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pPr/>
              <a:t>2/15/11</a:t>
            </a:fld>
            <a:r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t> </a:t>
            </a:r>
            <a:fld id="{C79AE17A-CC37-4749-B86E-77D8F3625E6C}" type="datetime10">
              <a:rPr lang="en-US" smtClean="0">
                <a:solidFill>
                  <a:srgbClr val="43412C"/>
                </a:solidFill>
                <a:latin typeface="Hoefler Text" charset="0"/>
                <a:ea typeface="ＭＳ Ｐゴシック" pitchFamily="34" charset="-128"/>
              </a:rPr>
              <a:pPr/>
              <a:t>06:54</a:t>
            </a:fld>
            <a:endParaRPr lang="en-US" smtClean="0">
              <a:solidFill>
                <a:srgbClr val="43412C"/>
              </a:solidFill>
              <a:latin typeface="Hoefler Text" charset="0"/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/>
          </p:cNvSpPr>
          <p:nvPr>
            <p:ph type="ftr" sz="quarter" idx="4"/>
          </p:nvPr>
        </p:nvSpPr>
        <p:spPr/>
        <p:txBody>
          <a:bodyPr lIns="95392" tIns="47876" rIns="95392" bIns="47876"/>
          <a:lstStyle/>
          <a:p>
            <a:pPr>
              <a:defRPr/>
            </a:pPr>
            <a:r>
              <a:rPr lang="en-US">
                <a:solidFill>
                  <a:srgbClr val="43412C"/>
                </a:solidFill>
                <a:latin typeface="Hoefler Text" pitchFamily="18"/>
                <a:ea typeface="ＭＳ Ｐゴシック" pitchFamily="1"/>
                <a:cs typeface="+mn-cs" pitchFamily="2"/>
              </a:rPr>
              <a:t>grisham\Management Presentation\15 Management Presentation.ppt</a:t>
            </a:r>
          </a:p>
        </p:txBody>
      </p:sp>
      <p:sp>
        <p:nvSpPr>
          <p:cNvPr id="2458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95392" tIns="47876" rIns="95392" bIns="47876"/>
          <a:lstStyle/>
          <a:p>
            <a:fld id="{D07390AD-C1F9-425E-A3FC-04AB389FFA7D}" type="slidenum">
              <a:rPr lang="en-US" smtClean="0">
                <a:solidFill>
                  <a:srgbClr val="43412C"/>
                </a:solidFill>
                <a:latin typeface="Hoefler Text" charset="0"/>
              </a:rPr>
              <a:pPr/>
              <a:t>6</a:t>
            </a:fld>
            <a:endParaRPr lang="en-US" smtClean="0">
              <a:solidFill>
                <a:srgbClr val="43412C"/>
              </a:solidFill>
              <a:latin typeface="Hoefler Text" charset="0"/>
            </a:endParaRPr>
          </a:p>
        </p:txBody>
      </p:sp>
      <p:sp>
        <p:nvSpPr>
          <p:cNvPr id="5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82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1432" tIns="91432" rIns="91432" bIns="45716"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The main reason we are on track is that we are building on already adopted Web Standards like HTML5, CSS3 Modules, MathML, etc.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Full convergence with DAISY to be the unified format for accessible publications</a:t>
            </a:r>
          </a:p>
          <a:p>
            <a:pPr marL="317500" lvl="1" indent="-457200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Core content based on XHTML5</a:t>
            </a:r>
            <a:endParaRPr lang="en-US" sz="2400" dirty="0" smtClean="0">
              <a:ea typeface="ＭＳ Ｐゴシック" pitchFamily="34" charset="-128"/>
            </a:endParaRP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Optional scripting support for interactivity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Enhanced global language support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Vertical writing, Ruby, page-progression, …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14350" lvl="1" indent="-514350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Styling &amp; layout enhancements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CSS3 Multi-column, Media Queries, Hyphenation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Improved metadata capabilities</a:t>
            </a:r>
          </a:p>
          <a:p>
            <a:pPr marL="495300" lvl="2" eaLnBrk="1" hangingPunct="1">
              <a:lnSpc>
                <a:spcPct val="95000"/>
              </a:lnSpc>
              <a:spcBef>
                <a:spcPts val="400"/>
              </a:spcBef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Table of contents now XHTML-based 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microformat</a:t>
            </a: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495300" lvl="2" eaLnBrk="1" hangingPunct="1">
              <a:lnSpc>
                <a:spcPct val="95000"/>
              </a:lnSpc>
              <a:spcBef>
                <a:spcPts val="40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MathML support</a:t>
            </a: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Extension mechanism for new content types (JS)</a:t>
            </a: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Cross-document linking support (fragment ID’s)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1D083-4524-4945-9077-E43E6C98739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SzPct val="70000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Declarative event triggers (custom controls w/out JavaScript)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SzPct val="70000"/>
            </a:pPr>
            <a:r>
              <a:rPr lang="en-US" sz="1400" dirty="0" smtClean="0">
                <a:solidFill>
                  <a:schemeClr val="tx1"/>
                </a:solidFill>
                <a:ea typeface="ＭＳ Ｐゴシック" pitchFamily="34" charset="-128"/>
              </a:rPr>
              <a:t>MP3 audio and H.264 video required for Reading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B60-702F-45C4-A68C-5C2EAFB28DD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AB60-702F-45C4-A68C-5C2EAFB28D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84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7FFDE-D93A-453A-8869-DE2EA1C25E77}" type="datetime1">
              <a:rPr lang="en-US" smtClean="0"/>
              <a:pPr>
                <a:defRPr/>
              </a:pPr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 descr="idpf log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5C004-11B2-46D2-8624-70B96FFA50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3F659-1AE3-4180-ABD0-2EE241BB0F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70F2-9AC7-4EBA-A80F-68CCE95F98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>
                <a:solidFill>
                  <a:srgbClr val="76B5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42EDF-1FC4-4948-A2B5-45EFFE81E7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F7246-26E8-439D-8036-52DD23785162}" type="datetime1">
              <a:rPr lang="en-US" smtClean="0"/>
              <a:pPr>
                <a:defRPr/>
              </a:pPr>
              <a:t>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BD201-AB8D-4D9D-85E1-5FD94CC4EC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7D35C-E51B-4329-81DA-6DDB70544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775EC-3AC5-4A42-A43F-13DF8845E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295FB-7D28-487F-A7E8-2AE3662BB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5C3C8-0008-4761-9402-AA2743136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1058-ADA9-473F-A35E-3C2D91F951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B7EC6-6F27-47A3-B7D0-D4C5AB7BE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C548E0-D5F4-4AEB-B00D-718983D21C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idpflogoprint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6096000"/>
            <a:ext cx="1027112" cy="45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88" r:id="rId1"/>
    <p:sldLayoutId id="2147486189" r:id="rId2"/>
    <p:sldLayoutId id="2147486190" r:id="rId3"/>
    <p:sldLayoutId id="2147486191" r:id="rId4"/>
    <p:sldLayoutId id="2147486192" r:id="rId5"/>
    <p:sldLayoutId id="2147486193" r:id="rId6"/>
    <p:sldLayoutId id="2147486194" r:id="rId7"/>
    <p:sldLayoutId id="2147486195" r:id="rId8"/>
    <p:sldLayoutId id="2147486196" r:id="rId9"/>
    <p:sldLayoutId id="2147486197" r:id="rId10"/>
    <p:sldLayoutId id="2147486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hyperlink" Target="http://code.google.com/p/epub-revis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idpf.org/" TargetMode="External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dp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3581400" cy="1602864"/>
          </a:xfrm>
          <a:prstGeom prst="rect">
            <a:avLst/>
          </a:prstGeom>
          <a:effectLst>
            <a:glow rad="317500">
              <a:schemeClr val="bg1">
                <a:alpha val="55000"/>
              </a:schemeClr>
            </a:glow>
          </a:effectLst>
        </p:spPr>
      </p:pic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US" sz="4800" dirty="0" smtClean="0">
                <a:solidFill>
                  <a:srgbClr val="92D050"/>
                </a:solidFill>
                <a:latin typeface="+mj-lt"/>
              </a:rPr>
              <a:t>Introduction to IDPF &amp; EPUB</a:t>
            </a:r>
          </a:p>
          <a:p>
            <a:pPr algn="ctr" eaLnBrk="1" hangingPunct="1">
              <a:spcBef>
                <a:spcPts val="213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O’Reilly TOC</a:t>
            </a:r>
          </a:p>
          <a:p>
            <a:pPr algn="ctr" eaLnBrk="1" hangingPunct="1">
              <a:spcBef>
                <a:spcPts val="213"/>
              </a:spcBef>
              <a:defRPr/>
            </a:pPr>
            <a:r>
              <a:rPr lang="en-US" sz="2800" smtClean="0">
                <a:solidFill>
                  <a:srgbClr val="0070C0"/>
                </a:solidFill>
                <a:latin typeface="+mn-lt"/>
              </a:rPr>
              <a:t>February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14, 2011</a:t>
            </a:r>
          </a:p>
          <a:p>
            <a:pPr algn="ctr" eaLnBrk="1" hangingPunct="1">
              <a:spcBef>
                <a:spcPts val="213"/>
              </a:spcBef>
              <a:defRPr/>
            </a:pPr>
            <a:endParaRPr lang="en-US" sz="2800" dirty="0" smtClean="0">
              <a:solidFill>
                <a:srgbClr val="D6FB82"/>
              </a:solidFill>
              <a:latin typeface="+mn-lt"/>
            </a:endParaRPr>
          </a:p>
          <a:p>
            <a:pPr algn="ctr" eaLnBrk="1" hangingPunct="1">
              <a:spcBef>
                <a:spcPts val="213"/>
              </a:spcBef>
              <a:defRPr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Speaker George Kerscher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10244" name="Picture 16" descr="IDPFindexTaglin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127750"/>
            <a:ext cx="43561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92D050"/>
                </a:solidFill>
              </a:rPr>
              <a:t>Accessibility Features in EPUB 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3152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Publishing domains require semantics not present in HTML 5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More semantics is better for Everybody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Books, newspapers, journals have their own specific semantics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We can provide a "semantic inflection" to HTML elements by using an attribute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Example: footnotes and footnote references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Semantic inflections through attributes provide an extensible rich mechanism to add semantics</a:t>
            </a:r>
          </a:p>
          <a:p>
            <a:pPr algn="l"/>
            <a:endParaRPr lang="en-US" sz="2400" dirty="0"/>
          </a:p>
        </p:txBody>
      </p:sp>
      <p:pic>
        <p:nvPicPr>
          <p:cNvPr id="4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0"/>
            <a:ext cx="615299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391400" cy="46656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EPUB has rapidly become established as the eBook format standard in North America and Europe</a:t>
            </a:r>
          </a:p>
          <a:p>
            <a:r>
              <a:rPr lang="en-US" sz="2400" dirty="0" smtClean="0">
                <a:ea typeface="ＭＳ Ｐゴシック" pitchFamily="34" charset="-128"/>
              </a:rPr>
              <a:t>EPUB 3 with enhanced global language support has a promising future worldwide.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EPUB = reliable “package” for Web content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Leveraging Web standards is a huge win for ecosystem</a:t>
            </a:r>
          </a:p>
          <a:p>
            <a:pPr lvl="1">
              <a:buClr>
                <a:schemeClr val="accent1"/>
              </a:buClr>
              <a:buNone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EPUB 3 will deliver HTML5 support, rich media &amp; interactivity, formatting improvements, enhanced accessibility and other key new capabilities</a:t>
            </a:r>
          </a:p>
        </p:txBody>
      </p:sp>
      <p:pic>
        <p:nvPicPr>
          <p:cNvPr id="17412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791200"/>
            <a:ext cx="615299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For More Information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315200" cy="34464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IDPF website: </a:t>
            </a:r>
            <a:r>
              <a:rPr lang="en-US" sz="2800" smtClean="0">
                <a:solidFill>
                  <a:schemeClr val="tx1"/>
                </a:solidFill>
                <a:ea typeface="ＭＳ Ｐゴシック" pitchFamily="34" charset="-128"/>
                <a:hlinkClick r:id="rId3"/>
              </a:rPr>
              <a:t>http://idpf.org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EPUB 3 Working Group site: </a:t>
            </a:r>
            <a:b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hlinkClick r:id="rId4"/>
              </a:rPr>
              <a:t>http://code.google.com/p/epub-revision</a:t>
            </a: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8436" name="Picture 17" descr="epub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1066800" cy="145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IDPF?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1"/>
            <a:ext cx="7315200" cy="3886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ot for profit Trade and Standards organization with over 175 members from 25+ countries.</a:t>
            </a:r>
          </a:p>
          <a:p>
            <a:pPr marL="0" indent="0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All working together to advance Digital Publishing Ecosystem</a:t>
            </a:r>
          </a:p>
          <a:p>
            <a:pPr marL="0" indent="0"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Responsible for EPUB Standard</a:t>
            </a:r>
          </a:p>
          <a:p>
            <a:pPr marL="0" indent="0" eaLnBrk="1" hangingPunct="1">
              <a:buNone/>
            </a:pPr>
            <a:endParaRPr lang="en-US" sz="36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3600" dirty="0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00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EPUB?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467600" cy="5105400"/>
          </a:xfrm>
        </p:spPr>
        <p:txBody>
          <a:bodyPr/>
          <a:lstStyle/>
          <a:p>
            <a:pPr marL="481013" indent="-481013" eaLnBrk="1" hangingPunct="1">
              <a:lnSpc>
                <a:spcPct val="80000"/>
              </a:lnSpc>
              <a:buSzPct val="66000"/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  <a:p>
            <a:pPr marL="481013" indent="-481013" eaLnBrk="1" hangingPunct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  <a:t>EPUB is the interchange &amp; delivery format for digital publications based on Web Standards</a:t>
            </a:r>
          </a:p>
          <a:p>
            <a:pPr marL="481013" indent="-481013" eaLnBrk="1" hangingPunct="1">
              <a:lnSpc>
                <a:spcPct val="90000"/>
              </a:lnSpc>
              <a:buNone/>
            </a:pPr>
            <a:endParaRPr lang="en-US" sz="23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81013" indent="-481013" eaLnBrk="1" hangingPunct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  <a:t>EPUB enables structured, accessible content, interoperable between devices &amp; applications, for downloaded and online consumption</a:t>
            </a:r>
          </a:p>
          <a:p>
            <a:pPr marL="481013" indent="-481013" eaLnBrk="1" hangingPunct="1">
              <a:lnSpc>
                <a:spcPct val="90000"/>
              </a:lnSpc>
              <a:buNone/>
            </a:pPr>
            <a:endParaRPr lang="en-US" sz="23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81013" indent="-481013" eaLnBrk="1" hangingPunct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  <a:t>Standard developed by IDPF since 1999 </a:t>
            </a:r>
            <a:b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  <a:t>(OEBPS 1.x became EPUB 2.0 in 2007)</a:t>
            </a:r>
          </a:p>
          <a:p>
            <a:pPr marL="481013" indent="-481013" eaLnBrk="1" hangingPunct="1">
              <a:lnSpc>
                <a:spcPct val="90000"/>
              </a:lnSpc>
              <a:buNone/>
            </a:pPr>
            <a:endParaRPr lang="en-US" sz="23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81013" indent="-481013" eaLnBrk="1" hangingPunct="1">
              <a:lnSpc>
                <a:spcPct val="90000"/>
              </a:lnSpc>
            </a:pPr>
            <a:r>
              <a:rPr lang="en-US" sz="2300" dirty="0" smtClean="0">
                <a:solidFill>
                  <a:schemeClr val="tx1"/>
                </a:solidFill>
                <a:ea typeface="ＭＳ Ｐゴシック" pitchFamily="34" charset="-128"/>
              </a:rPr>
              <a:t>EPUB = XHTML content with navigational structure &amp; metadata, in a ZIP-based package</a:t>
            </a:r>
          </a:p>
          <a:p>
            <a:pPr marL="481013" indent="-481013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6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81013" indent="-481013" eaLnBrk="1" hangingPunct="1">
              <a:lnSpc>
                <a:spcPct val="80000"/>
              </a:lnSpc>
            </a:pPr>
            <a:endParaRPr lang="en-US" sz="3600" dirty="0" smtClean="0"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12292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91200"/>
            <a:ext cx="55957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E466C57B-5D36-4C06-87B7-BE4F8B0E0C97}" type="slidenum">
              <a:rPr lang="en-US" sz="1400" smtClean="0">
                <a:solidFill>
                  <a:schemeClr val="tx1"/>
                </a:solidFill>
              </a:rPr>
              <a:pPr algn="l"/>
              <a:t>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235075" y="479425"/>
            <a:ext cx="6613525" cy="617538"/>
          </a:xfrm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</p:spPr>
        <p:txBody>
          <a:bodyPr lIns="82296" tIns="41148" rIns="82296" bIns="41148" anchor="t"/>
          <a:lstStyle/>
          <a:p>
            <a:pPr eaLnBrk="1" hangingPunct="1">
              <a:defRPr/>
            </a:pPr>
            <a:r>
              <a:rPr lang="en-US" sz="3200" dirty="0" smtClean="0">
                <a:ea typeface="ＭＳ Ｐゴシック" charset="-128"/>
                <a:cs typeface="ＭＳ Ｐゴシック" charset="-128"/>
              </a:rPr>
              <a:t>EPUB Emphasis: Dynamic Layout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316" name="Picture 3" descr="newspaper article with two column, easier to read"/>
          <p:cNvPicPr>
            <a:picLocks noChangeAspect="1"/>
          </p:cNvPicPr>
          <p:nvPr/>
        </p:nvPicPr>
        <p:blipFill>
          <a:blip r:embed="rId3"/>
          <a:srcRect b="3650"/>
          <a:stretch>
            <a:fillRect/>
          </a:stretch>
        </p:blipFill>
        <p:spPr bwMode="auto">
          <a:xfrm>
            <a:off x="4708525" y="1303338"/>
            <a:ext cx="4046538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newspaper article with 3 columns"/>
          <p:cNvPicPr>
            <a:picLocks noChangeAspect="1"/>
          </p:cNvPicPr>
          <p:nvPr/>
        </p:nvPicPr>
        <p:blipFill>
          <a:blip r:embed="rId4"/>
          <a:srcRect b="3658"/>
          <a:stretch>
            <a:fillRect/>
          </a:stretch>
        </p:blipFill>
        <p:spPr bwMode="auto">
          <a:xfrm>
            <a:off x="388938" y="1303338"/>
            <a:ext cx="4046537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52600" y="5257800"/>
            <a:ext cx="3740150" cy="1465262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50000">
                <a:srgbClr val="2F2F47"/>
              </a:gs>
              <a:gs pos="100000">
                <a:srgbClr val="6666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pPr>
              <a:tabLst>
                <a:tab pos="250825" algn="l"/>
                <a:tab pos="501650" algn="l"/>
                <a:tab pos="754063" algn="l"/>
                <a:tab pos="1004888" algn="l"/>
                <a:tab pos="1244600" algn="l"/>
                <a:tab pos="1497013" algn="l"/>
                <a:tab pos="1747838" algn="l"/>
                <a:tab pos="2000250" algn="l"/>
                <a:tab pos="2251075" algn="l"/>
                <a:tab pos="2501900" algn="l"/>
                <a:tab pos="2754313" algn="l"/>
                <a:tab pos="3005138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Content paginated “on the fly” based on screen size, user font size </a:t>
            </a:r>
            <a:r>
              <a:rPr lang="en-US" sz="1800" b="1" dirty="0" smtClean="0">
                <a:solidFill>
                  <a:schemeClr val="bg1"/>
                </a:solidFill>
              </a:rPr>
              <a:t>preference “</a:t>
            </a:r>
            <a:r>
              <a:rPr lang="en-US" sz="1800" b="1" dirty="0">
                <a:solidFill>
                  <a:schemeClr val="bg1"/>
                </a:solidFill>
              </a:rPr>
              <a:t>fixed” </a:t>
            </a:r>
            <a:r>
              <a:rPr lang="en-US" sz="1800" b="1" dirty="0" smtClean="0">
                <a:solidFill>
                  <a:schemeClr val="bg1"/>
                </a:solidFill>
              </a:rPr>
              <a:t>layouts.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V="1">
            <a:off x="3122613" y="3017838"/>
            <a:ext cx="2478087" cy="19050"/>
          </a:xfrm>
          <a:prstGeom prst="line">
            <a:avLst/>
          </a:prstGeom>
          <a:noFill/>
          <a:ln w="76200">
            <a:solidFill>
              <a:srgbClr val="666699"/>
            </a:solidFill>
            <a:round/>
            <a:headEnd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94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5000"/>
              </a:lnSpc>
            </a:pPr>
            <a:r>
              <a:rPr lang="en-US" dirty="0" smtClean="0">
                <a:solidFill>
                  <a:srgbClr val="92D050"/>
                </a:solidFill>
                <a:ea typeface="ＭＳ Ｐゴシック" pitchFamily="34" charset="-128"/>
              </a:rPr>
              <a:t>EPUB Industry Adoption Timeline</a:t>
            </a:r>
            <a:endParaRPr lang="en-US" dirty="0" smtClean="0">
              <a:solidFill>
                <a:srgbClr val="92D05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3315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16625"/>
            <a:ext cx="539099" cy="7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3"/>
          <p:cNvSpPr/>
          <p:nvPr/>
        </p:nvSpPr>
        <p:spPr>
          <a:xfrm>
            <a:off x="76200" y="812800"/>
            <a:ext cx="8839200" cy="55245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946150" y="4965700"/>
            <a:ext cx="204788" cy="2032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1066800" y="5181600"/>
            <a:ext cx="3278188" cy="1138238"/>
          </a:xfrm>
          <a:custGeom>
            <a:avLst/>
            <a:gdLst>
              <a:gd name="connsiteX0" fmla="*/ 0 w 3278964"/>
              <a:gd name="connsiteY0" fmla="*/ 0 h 1138078"/>
              <a:gd name="connsiteX1" fmla="*/ 3278964 w 3278964"/>
              <a:gd name="connsiteY1" fmla="*/ 0 h 1138078"/>
              <a:gd name="connsiteX2" fmla="*/ 3278964 w 3278964"/>
              <a:gd name="connsiteY2" fmla="*/ 1138078 h 1138078"/>
              <a:gd name="connsiteX3" fmla="*/ 0 w 3278964"/>
              <a:gd name="connsiteY3" fmla="*/ 1138078 h 1138078"/>
              <a:gd name="connsiteX4" fmla="*/ 0 w 3278964"/>
              <a:gd name="connsiteY4" fmla="*/ 0 h 11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8964" h="1138078">
                <a:moveTo>
                  <a:pt x="0" y="0"/>
                </a:moveTo>
                <a:lnTo>
                  <a:pt x="3278964" y="0"/>
                </a:lnTo>
                <a:lnTo>
                  <a:pt x="3278964" y="1138078"/>
                </a:lnTo>
                <a:lnTo>
                  <a:pt x="0" y="1138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07725" tIns="0" rIns="0" bIns="0" spcCol="1270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/>
              <a:t>2007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EPUB standardized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Adobe Digital Editions</a:t>
            </a:r>
            <a:br>
              <a:rPr lang="en-US" sz="1800" dirty="0"/>
            </a:br>
            <a:r>
              <a:rPr lang="en-US" sz="1800" dirty="0"/>
              <a:t>- Adobe InDesign</a:t>
            </a:r>
            <a:br>
              <a:rPr lang="en-US" sz="1800" dirty="0"/>
            </a:br>
            <a:r>
              <a:rPr lang="en-US" sz="1800" dirty="0"/>
              <a:t>- Sony Reader 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/>
          </a:p>
        </p:txBody>
      </p:sp>
      <p:sp>
        <p:nvSpPr>
          <p:cNvPr id="7" name="Oval 6"/>
          <p:cNvSpPr/>
          <p:nvPr/>
        </p:nvSpPr>
        <p:spPr>
          <a:xfrm>
            <a:off x="2382838" y="3679825"/>
            <a:ext cx="354012" cy="35401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2057400" y="4495800"/>
            <a:ext cx="3025775" cy="436563"/>
          </a:xfrm>
          <a:custGeom>
            <a:avLst/>
            <a:gdLst>
              <a:gd name="connsiteX0" fmla="*/ 0 w 3026549"/>
              <a:gd name="connsiteY0" fmla="*/ 0 h 435964"/>
              <a:gd name="connsiteX1" fmla="*/ 3026549 w 3026549"/>
              <a:gd name="connsiteY1" fmla="*/ 0 h 435964"/>
              <a:gd name="connsiteX2" fmla="*/ 3026549 w 3026549"/>
              <a:gd name="connsiteY2" fmla="*/ 435964 h 435964"/>
              <a:gd name="connsiteX3" fmla="*/ 0 w 3026549"/>
              <a:gd name="connsiteY3" fmla="*/ 435964 h 435964"/>
              <a:gd name="connsiteX4" fmla="*/ 0 w 3026549"/>
              <a:gd name="connsiteY4" fmla="*/ 0 h 4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6549" h="435964">
                <a:moveTo>
                  <a:pt x="0" y="0"/>
                </a:moveTo>
                <a:lnTo>
                  <a:pt x="3026549" y="0"/>
                </a:lnTo>
                <a:lnTo>
                  <a:pt x="3026549" y="435964"/>
                </a:lnTo>
                <a:lnTo>
                  <a:pt x="0" y="4359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7348" tIns="0" rIns="0" bIns="0" spcCol="1270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/>
              <a:t>2008</a:t>
            </a:r>
            <a:r>
              <a:rPr lang="en-US" sz="1800" dirty="0"/>
              <a:t> 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AAP endorses</a:t>
            </a:r>
            <a:br>
              <a:rPr lang="en-US" sz="1800" dirty="0"/>
            </a:br>
            <a:r>
              <a:rPr lang="en-US" sz="1800" dirty="0"/>
              <a:t>- UK PA endorses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4217988" y="2733675"/>
            <a:ext cx="468312" cy="46831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05200" y="3581400"/>
            <a:ext cx="2819400" cy="444500"/>
          </a:xfrm>
          <a:custGeom>
            <a:avLst/>
            <a:gdLst>
              <a:gd name="connsiteX0" fmla="*/ 0 w 2819430"/>
              <a:gd name="connsiteY0" fmla="*/ 0 h 444555"/>
              <a:gd name="connsiteX1" fmla="*/ 2819430 w 2819430"/>
              <a:gd name="connsiteY1" fmla="*/ 0 h 444555"/>
              <a:gd name="connsiteX2" fmla="*/ 2819430 w 2819430"/>
              <a:gd name="connsiteY2" fmla="*/ 444555 h 444555"/>
              <a:gd name="connsiteX3" fmla="*/ 0 w 2819430"/>
              <a:gd name="connsiteY3" fmla="*/ 444555 h 444555"/>
              <a:gd name="connsiteX4" fmla="*/ 0 w 2819430"/>
              <a:gd name="connsiteY4" fmla="*/ 0 h 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30" h="444555">
                <a:moveTo>
                  <a:pt x="0" y="0"/>
                </a:moveTo>
                <a:lnTo>
                  <a:pt x="2819430" y="0"/>
                </a:lnTo>
                <a:lnTo>
                  <a:pt x="2819430" y="444555"/>
                </a:lnTo>
                <a:lnTo>
                  <a:pt x="0" y="4445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48237" tIns="0" rIns="0" bIns="0" spcCol="1270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/>
              <a:t>2009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Google: 1M PD EPUBs</a:t>
            </a:r>
            <a:br>
              <a:rPr lang="en-US" sz="1800" dirty="0"/>
            </a:br>
            <a:r>
              <a:rPr lang="en-US" sz="1800" dirty="0"/>
              <a:t>- Sony store to EPUB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B&amp;N Nook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6215063" y="2106613"/>
            <a:ext cx="627062" cy="6286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6107113" y="3124200"/>
            <a:ext cx="2808287" cy="1827213"/>
          </a:xfrm>
          <a:custGeom>
            <a:avLst/>
            <a:gdLst>
              <a:gd name="connsiteX0" fmla="*/ 0 w 2808219"/>
              <a:gd name="connsiteY0" fmla="*/ 0 h 1827477"/>
              <a:gd name="connsiteX1" fmla="*/ 2808219 w 2808219"/>
              <a:gd name="connsiteY1" fmla="*/ 0 h 1827477"/>
              <a:gd name="connsiteX2" fmla="*/ 2808219 w 2808219"/>
              <a:gd name="connsiteY2" fmla="*/ 1827477 h 1827477"/>
              <a:gd name="connsiteX3" fmla="*/ 0 w 2808219"/>
              <a:gd name="connsiteY3" fmla="*/ 1827477 h 1827477"/>
              <a:gd name="connsiteX4" fmla="*/ 0 w 2808219"/>
              <a:gd name="connsiteY4" fmla="*/ 0 h 182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219" h="1827477">
                <a:moveTo>
                  <a:pt x="0" y="0"/>
                </a:moveTo>
                <a:lnTo>
                  <a:pt x="2808219" y="0"/>
                </a:lnTo>
                <a:lnTo>
                  <a:pt x="2808219" y="1827477"/>
                </a:lnTo>
                <a:lnTo>
                  <a:pt x="0" y="18274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32543" tIns="0" rIns="0" bIns="0" spcCol="1270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b="1" dirty="0"/>
              <a:t>2010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Apple </a:t>
            </a:r>
            <a:r>
              <a:rPr lang="en-US" sz="1800" dirty="0" err="1"/>
              <a:t>iBooks</a:t>
            </a:r>
            <a:endParaRPr lang="en-US" sz="1800" dirty="0"/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- 25+ </a:t>
            </a:r>
            <a:r>
              <a:rPr lang="en-US" sz="1800" dirty="0" err="1"/>
              <a:t>eReaders</a:t>
            </a:r>
            <a:endParaRPr lang="en-US" sz="1800" dirty="0"/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- 25+ smartphone apps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Most Kindle sales from titles ingested as EPUB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800" dirty="0"/>
              <a:t>- EPUB3 chartered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hangingPunct="1">
              <a:spcAft>
                <a:spcPts val="13"/>
              </a:spcAft>
              <a:buSzPct val="45000"/>
            </a:pPr>
            <a:r>
              <a:rPr lang="en-US" dirty="0" smtClean="0">
                <a:ea typeface="ＭＳ Ｐゴシック" pitchFamily="34" charset="-128"/>
              </a:rPr>
              <a:t>EPUB 3</a:t>
            </a:r>
          </a:p>
        </p:txBody>
      </p:sp>
      <p:sp>
        <p:nvSpPr>
          <p:cNvPr id="14339" name="Rectangle 1"/>
          <p:cNvSpPr>
            <a:spLocks noGrp="1"/>
          </p:cNvSpPr>
          <p:nvPr>
            <p:ph idx="1"/>
          </p:nvPr>
        </p:nvSpPr>
        <p:spPr>
          <a:xfrm>
            <a:off x="914401" y="1371600"/>
            <a:ext cx="7315200" cy="4562475"/>
          </a:xfrm>
        </p:spPr>
        <p:txBody>
          <a:bodyPr>
            <a:normAutofit fontScale="92500" lnSpcReduction="20000"/>
          </a:bodyPr>
          <a:lstStyle/>
          <a:p>
            <a:pPr marL="0" lvl="1" indent="0" hangingPunct="1">
              <a:lnSpc>
                <a:spcPct val="120000"/>
              </a:lnSpc>
              <a:buClr>
                <a:schemeClr val="accent1"/>
              </a:buClr>
              <a:buNone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Working Group  chartered May 2010 with ambitious goals</a:t>
            </a:r>
          </a:p>
          <a:p>
            <a:pPr marL="349250" lvl="2" indent="0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Expand EPUB applicability for global content</a:t>
            </a:r>
          </a:p>
          <a:p>
            <a:pPr marL="349250" lvl="2" indent="0" hangingPunct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Improvement for complex, interactive, media-rich titles </a:t>
            </a:r>
          </a:p>
          <a:p>
            <a:pPr marL="685800" lvl="3" indent="0" hangingPunct="1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Textbooks, STM, magazines</a:t>
            </a:r>
          </a:p>
          <a:p>
            <a:pPr marL="349250" lvl="2" indent="0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Increase Web Standards alignment (HTML5)</a:t>
            </a:r>
          </a:p>
          <a:p>
            <a:pPr marL="349250" lvl="2" indent="0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Improve EPUB conformance &amp; accessibility</a:t>
            </a:r>
          </a:p>
          <a:p>
            <a:pPr marL="349250" lvl="2" indent="0"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Public draft due out soon, very soon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2000"/>
              </a:spcBef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EPUB 3 is on track to be approved by May 2011</a:t>
            </a:r>
          </a:p>
        </p:txBody>
      </p:sp>
      <p:pic>
        <p:nvPicPr>
          <p:cNvPr id="14340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943600"/>
            <a:ext cx="501526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dirty="0" smtClean="0">
                <a:ea typeface="ＭＳ Ｐゴシック" pitchFamily="34" charset="-128"/>
              </a:rPr>
              <a:t>EPUB 3: General Enhancements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15200" cy="5105400"/>
          </a:xfrm>
        </p:spPr>
        <p:txBody>
          <a:bodyPr lIns="0" rIns="0">
            <a:normAutofit/>
          </a:bodyPr>
          <a:lstStyle/>
          <a:p>
            <a:pPr marL="317500" lvl="1" indent="-457200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 Core content based on XHTML5</a:t>
            </a:r>
            <a:endParaRPr lang="en-US" sz="2400" dirty="0" smtClean="0">
              <a:ea typeface="ＭＳ Ｐゴシック" pitchFamily="34" charset="-128"/>
            </a:endParaRP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Enhanced global language support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14350" lvl="1" indent="-514350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rgbClr val="000000"/>
                </a:solidFill>
                <a:ea typeface="ＭＳ Ｐゴシック" pitchFamily="34" charset="-128"/>
              </a:rPr>
              <a:t>Styling &amp; layout enhancements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Improved metadata capabilities</a:t>
            </a:r>
          </a:p>
          <a:p>
            <a:pPr marL="495300" lvl="2" eaLnBrk="1" hangingPunct="1">
              <a:lnSpc>
                <a:spcPct val="95000"/>
              </a:lnSpc>
              <a:spcBef>
                <a:spcPts val="400"/>
              </a:spcBef>
              <a:buNone/>
              <a:defRPr/>
            </a:pPr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17500" lvl="1" indent="-457200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MathML support</a:t>
            </a:r>
          </a:p>
          <a:p>
            <a:pPr marL="146050" lvl="1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364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24" y="5903191"/>
            <a:ext cx="395776" cy="5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4000" dirty="0" smtClean="0">
                <a:ea typeface="ＭＳ Ｐゴシック" pitchFamily="34" charset="-128"/>
              </a:rPr>
              <a:t>EPUB 3: Rich Media Enhancements</a:t>
            </a:r>
            <a:endParaRPr lang="en-US" sz="40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335838" cy="4800600"/>
          </a:xfrm>
        </p:spPr>
        <p:txBody>
          <a:bodyPr lIns="0" rIns="0">
            <a:normAutofit/>
          </a:bodyPr>
          <a:lstStyle/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sz="2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sz="2200" dirty="0">
              <a:ea typeface="ＭＳ Ｐゴシック" pitchFamily="34" charset="-128"/>
            </a:endParaRP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Video &amp; audio support</a:t>
            </a:r>
          </a:p>
          <a:p>
            <a:pPr marL="495300" lvl="2" eaLnBrk="1" hangingPunct="1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  <a:buSzPct val="70000"/>
              <a:buNone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Audio can be synchronized with text</a:t>
            </a: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Embedded font support a baseline requirement</a:t>
            </a:r>
          </a:p>
          <a:p>
            <a:pPr marL="146050" lvl="1" eaLnBrk="1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46050" lvl="1" eaLnBrk="1" hangingPunct="1">
              <a:lnSpc>
                <a:spcPct val="95000"/>
              </a:lnSpc>
              <a:spcBef>
                <a:spcPts val="4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Improved SVG support</a:t>
            </a:r>
          </a:p>
        </p:txBody>
      </p:sp>
      <p:pic>
        <p:nvPicPr>
          <p:cNvPr id="16388" name="Picture 17" descr="epub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15000"/>
            <a:ext cx="615299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Accessibility Features in EPUB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7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Verdana" pitchFamily="34" charset="0"/>
              </a:rPr>
              <a:t>DAISY Navigation (was NCX) EPUB Navigation is a </a:t>
            </a:r>
            <a:r>
              <a:rPr lang="en-US" b="1" dirty="0">
                <a:latin typeface="Verdana" pitchFamily="34" charset="0"/>
              </a:rPr>
              <a:t>MUST</a:t>
            </a:r>
            <a:r>
              <a:rPr lang="en-US" dirty="0">
                <a:latin typeface="Verdana" pitchFamily="34" charset="0"/>
              </a:rPr>
              <a:t> for both </a:t>
            </a:r>
            <a:r>
              <a:rPr lang="en-US" dirty="0" smtClean="0">
                <a:latin typeface="Verdana" pitchFamily="34" charset="0"/>
              </a:rPr>
              <a:t> content </a:t>
            </a:r>
            <a:r>
              <a:rPr lang="en-US" dirty="0">
                <a:latin typeface="Verdana" pitchFamily="34" charset="0"/>
              </a:rPr>
              <a:t>and reading systems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EPUB will support Audio and Text Synchronization using simple SMIL</a:t>
            </a:r>
          </a:p>
          <a:p>
            <a:pPr>
              <a:buNone/>
            </a:pPr>
            <a:endParaRPr lang="en-US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Semantics from DAISY Authoring and Interchange preserved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5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28725</TotalTime>
  <Words>881</Words>
  <Application>Microsoft Macintosh PowerPoint</Application>
  <PresentationFormat>Letter Paper (8.5x11 in)</PresentationFormat>
  <Paragraphs>141</Paragraphs>
  <Slides>12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What is IDPF?</vt:lpstr>
      <vt:lpstr>What is EPUB?</vt:lpstr>
      <vt:lpstr>EPUB Emphasis: Dynamic Layout</vt:lpstr>
      <vt:lpstr>EPUB Industry Adoption Timeline</vt:lpstr>
      <vt:lpstr>EPUB 3</vt:lpstr>
      <vt:lpstr>EPUB 3: General Enhancements</vt:lpstr>
      <vt:lpstr>EPUB 3: Rich Media Enhancements</vt:lpstr>
      <vt:lpstr>Accessibility Features in EPUB 3</vt:lpstr>
      <vt:lpstr>Accessibility Features in EPUB 3</vt:lpstr>
      <vt:lpstr>Summary</vt:lpstr>
      <vt:lpstr>For More Information</vt:lpstr>
    </vt:vector>
  </TitlesOfParts>
  <Company>International Digital Publishing Forum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Publishing and the EPUB Standard</dc:title>
  <dc:subject>EPUB Overview</dc:subject>
  <dc:creator>Michael Smith</dc:creator>
  <cp:keywords>EPUB, Frankfurt Book Fair, FBF</cp:keywords>
  <dc:description>FBF 2008 session. October 16, 2008 12:00 - 1:00 PM</dc:description>
  <cp:lastModifiedBy>Shirley Bailes</cp:lastModifiedBy>
  <cp:revision>977</cp:revision>
  <cp:lastPrinted>2010-11-16T10:09:51Z</cp:lastPrinted>
  <dcterms:created xsi:type="dcterms:W3CDTF">2011-02-15T14:54:22Z</dcterms:created>
  <dcterms:modified xsi:type="dcterms:W3CDTF">2011-02-15T14:54:30Z</dcterms:modified>
  <cp:category>EPUB</cp:category>
</cp:coreProperties>
</file>